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4"/>
  </p:notesMasterIdLst>
  <p:handoutMasterIdLst>
    <p:handoutMasterId r:id="rId45"/>
  </p:handoutMasterIdLst>
  <p:sldIdLst>
    <p:sldId id="854" r:id="rId5"/>
    <p:sldId id="1046" r:id="rId6"/>
    <p:sldId id="861" r:id="rId7"/>
    <p:sldId id="878" r:id="rId8"/>
    <p:sldId id="1047" r:id="rId9"/>
    <p:sldId id="1048" r:id="rId10"/>
    <p:sldId id="1053" r:id="rId11"/>
    <p:sldId id="862" r:id="rId12"/>
    <p:sldId id="871" r:id="rId13"/>
    <p:sldId id="872" r:id="rId14"/>
    <p:sldId id="885" r:id="rId15"/>
    <p:sldId id="886" r:id="rId16"/>
    <p:sldId id="887" r:id="rId17"/>
    <p:sldId id="888" r:id="rId18"/>
    <p:sldId id="1051" r:id="rId19"/>
    <p:sldId id="889" r:id="rId20"/>
    <p:sldId id="1050" r:id="rId21"/>
    <p:sldId id="859" r:id="rId22"/>
    <p:sldId id="1010" r:id="rId23"/>
    <p:sldId id="867" r:id="rId24"/>
    <p:sldId id="869" r:id="rId25"/>
    <p:sldId id="868" r:id="rId26"/>
    <p:sldId id="476" r:id="rId27"/>
    <p:sldId id="870" r:id="rId28"/>
    <p:sldId id="1011" r:id="rId29"/>
    <p:sldId id="1012" r:id="rId30"/>
    <p:sldId id="1013" r:id="rId31"/>
    <p:sldId id="1045" r:id="rId32"/>
    <p:sldId id="1052" r:id="rId33"/>
    <p:sldId id="883" r:id="rId34"/>
    <p:sldId id="966" r:id="rId35"/>
    <p:sldId id="1041" r:id="rId36"/>
    <p:sldId id="1028" r:id="rId37"/>
    <p:sldId id="1029" r:id="rId38"/>
    <p:sldId id="1031" r:id="rId39"/>
    <p:sldId id="1030" r:id="rId40"/>
    <p:sldId id="1032" r:id="rId41"/>
    <p:sldId id="1054" r:id="rId42"/>
    <p:sldId id="1055" r:id="rId4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87"/>
    <p:restoredTop sz="96970"/>
  </p:normalViewPr>
  <p:slideViewPr>
    <p:cSldViewPr snapToObjects="1">
      <p:cViewPr varScale="1">
        <p:scale>
          <a:sx n="209" d="100"/>
          <a:sy n="209" d="100"/>
        </p:scale>
        <p:origin x="91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9/21/23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77895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45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36767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410322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371723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28</a:t>
            </a:fld>
            <a:endParaRPr lang="en-US" altLang="en-US"/>
          </a:p>
        </p:txBody>
      </p:sp>
    </p:spTree>
    <p:extLst>
      <p:ext uri="{BB962C8B-B14F-4D97-AF65-F5344CB8AC3E}">
        <p14:creationId xmlns:p14="http://schemas.microsoft.com/office/powerpoint/2010/main" val="376542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9/21/23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9/21/23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9/21/23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9/21/23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9/21/23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hyperlink" Target="https://www.tutorialspoint.com/microservices_design_patterns/microservices_design_patterns_database_per_service.htm" TargetMode="External"/><Relationship Id="rId5" Type="http://schemas.openxmlformats.org/officeDocument/2006/relationships/hyperlink" Target="https://microservices.io/patterns/data/database-per-service.html" TargetMode="External"/><Relationship Id="rId4" Type="http://schemas.openxmlformats.org/officeDocument/2006/relationships/hyperlink" Target="https://docs.aws.amazon.com/prescriptive-guidance/latest/modernization-data-persistence/database-per-servic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s3.console.aws.amazon.com/s3/buckets/dff-class-dashboard?region=us-east-1&amp;tab=object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6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my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7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A490E-A244-BDA5-DDCA-91F6CA68CC09}"/>
              </a:ext>
            </a:extLst>
          </p:cNvPr>
          <p:cNvPicPr>
            <a:picLocks noChangeAspect="1"/>
          </p:cNvPicPr>
          <p:nvPr/>
        </p:nvPicPr>
        <p:blipFill>
          <a:blip r:embed="rId2"/>
          <a:stretch>
            <a:fillRect/>
          </a:stretch>
        </p:blipFill>
        <p:spPr>
          <a:xfrm>
            <a:off x="3727249" y="590550"/>
            <a:ext cx="5264351" cy="2894083"/>
          </a:xfrm>
          <a:prstGeom prst="rect">
            <a:avLst/>
          </a:prstGeom>
        </p:spPr>
      </p:pic>
      <p:sp>
        <p:nvSpPr>
          <p:cNvPr id="2" name="Content Placeholder 1">
            <a:extLst>
              <a:ext uri="{FF2B5EF4-FFF2-40B4-BE49-F238E27FC236}">
                <a16:creationId xmlns:a16="http://schemas.microsoft.com/office/drawing/2014/main" id="{98C1EE43-FE55-C927-440D-80A6E9B4AE06}"/>
              </a:ext>
            </a:extLst>
          </p:cNvPr>
          <p:cNvSpPr>
            <a:spLocks noGrp="1"/>
          </p:cNvSpPr>
          <p:nvPr>
            <p:ph idx="1"/>
          </p:nvPr>
        </p:nvSpPr>
        <p:spPr>
          <a:xfrm>
            <a:off x="152400" y="589788"/>
            <a:ext cx="5029200" cy="3886200"/>
          </a:xfrm>
        </p:spPr>
        <p:txBody>
          <a:bodyPr/>
          <a:lstStyle/>
          <a:p>
            <a:r>
              <a:rPr lang="en-US" sz="1800" dirty="0"/>
              <a:t>API GW routing and multiple</a:t>
            </a:r>
            <a:br>
              <a:rPr lang="en-US" sz="1800" dirty="0"/>
            </a:br>
            <a:r>
              <a:rPr lang="en-US" sz="1800" dirty="0"/>
              <a:t>microservice implement</a:t>
            </a:r>
            <a:br>
              <a:rPr lang="en-US" sz="1800" dirty="0"/>
            </a:br>
            <a:r>
              <a:rPr lang="en-US" sz="1800" dirty="0"/>
              <a:t>Y-Axis Scaling</a:t>
            </a:r>
          </a:p>
          <a:p>
            <a:r>
              <a:rPr lang="en-US" sz="1800" dirty="0"/>
              <a:t>I will show how to use</a:t>
            </a:r>
            <a:br>
              <a:rPr lang="en-US" sz="1800" dirty="0"/>
            </a:br>
            <a:r>
              <a:rPr lang="en-US" sz="1800" dirty="0"/>
              <a:t>Elastic Load Balancer and</a:t>
            </a:r>
            <a:br>
              <a:rPr lang="en-US" sz="1800" dirty="0"/>
            </a:br>
            <a:r>
              <a:rPr lang="en-US" sz="1800" dirty="0"/>
              <a:t>Target Groups for X-Axis Scaling</a:t>
            </a:r>
            <a:br>
              <a:rPr lang="en-US" sz="1800" dirty="0"/>
            </a:br>
            <a:r>
              <a:rPr lang="en-US" sz="1800" dirty="0"/>
              <a:t>but you will not have to do it.</a:t>
            </a:r>
          </a:p>
          <a:p>
            <a:r>
              <a:rPr lang="en-US" sz="1800" dirty="0"/>
              <a:t>Just understand Z-Axis Scaling.</a:t>
            </a:r>
          </a:p>
          <a:p>
            <a:r>
              <a:rPr lang="en-US" sz="1800" dirty="0"/>
              <a:t>Inherent scaling and performance comes</a:t>
            </a:r>
            <a:br>
              <a:rPr lang="en-US" sz="1800" dirty="0"/>
            </a:br>
            <a:r>
              <a:rPr lang="en-US" sz="1800" dirty="0"/>
              <a:t>from S3, CloudFront, … …</a:t>
            </a:r>
          </a:p>
          <a:p>
            <a:r>
              <a:rPr lang="en-US" sz="1800" dirty="0"/>
              <a:t>Will show some of the networking to get</a:t>
            </a:r>
            <a:br>
              <a:rPr lang="en-US" sz="1800" dirty="0"/>
            </a:br>
            <a:r>
              <a:rPr lang="en-US" sz="1800" dirty="0"/>
              <a:t>better URLs, e.g. Route 53, Certificate Manager</a:t>
            </a:r>
          </a:p>
          <a:p>
            <a:endParaRPr lang="en-US" sz="1800" dirty="0"/>
          </a:p>
        </p:txBody>
      </p:sp>
      <p:sp>
        <p:nvSpPr>
          <p:cNvPr id="3" name="Title 2">
            <a:extLst>
              <a:ext uri="{FF2B5EF4-FFF2-40B4-BE49-F238E27FC236}">
                <a16:creationId xmlns:a16="http://schemas.microsoft.com/office/drawing/2014/main" id="{2C1A8157-3F13-A5B5-C265-AF8820CAAB30}"/>
              </a:ext>
            </a:extLst>
          </p:cNvPr>
          <p:cNvSpPr>
            <a:spLocks noGrp="1"/>
          </p:cNvSpPr>
          <p:nvPr>
            <p:ph type="title"/>
          </p:nvPr>
        </p:nvSpPr>
        <p:spPr/>
        <p:txBody>
          <a:bodyPr/>
          <a:lstStyle/>
          <a:p>
            <a:r>
              <a:rPr lang="en-US" dirty="0"/>
              <a:t>How Will We Apply Scaling Patterns</a:t>
            </a:r>
          </a:p>
        </p:txBody>
      </p:sp>
    </p:spTree>
    <p:extLst>
      <p:ext uri="{BB962C8B-B14F-4D97-AF65-F5344CB8AC3E}">
        <p14:creationId xmlns:p14="http://schemas.microsoft.com/office/powerpoint/2010/main" val="238638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14621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
        <p:nvSpPr>
          <p:cNvPr id="8" name="Rounded Rectangle 7">
            <a:extLst>
              <a:ext uri="{FF2B5EF4-FFF2-40B4-BE49-F238E27FC236}">
                <a16:creationId xmlns:a16="http://schemas.microsoft.com/office/drawing/2014/main" id="{C42A0747-8974-1F1C-757C-25FA26B6B6B3}"/>
              </a:ext>
            </a:extLst>
          </p:cNvPr>
          <p:cNvSpPr/>
          <p:nvPr/>
        </p:nvSpPr>
        <p:spPr>
          <a:xfrm>
            <a:off x="304800" y="1031974"/>
            <a:ext cx="8458199" cy="3048000"/>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The question of “why?” has arisen. There are online discussions of pros and cons.</a:t>
            </a:r>
          </a:p>
          <a:p>
            <a:pPr marL="285750" indent="-285750">
              <a:buFont typeface="Arial" panose="020B0604020202020204" pitchFamily="34" charset="0"/>
              <a:buChar char="•"/>
            </a:pPr>
            <a:r>
              <a:rPr lang="en-US" dirty="0">
                <a:hlinkClick r:id="rId4"/>
              </a:rPr>
              <a:t>https://docs.aws.amazon.com/prescriptive-guidance/latest/modernization-data-persistence/database-per-service.html</a:t>
            </a:r>
            <a:endParaRPr lang="en-US" dirty="0"/>
          </a:p>
          <a:p>
            <a:pPr marL="285750" indent="-285750">
              <a:buFont typeface="Arial" panose="020B0604020202020204" pitchFamily="34" charset="0"/>
              <a:buChar char="•"/>
            </a:pPr>
            <a:r>
              <a:rPr lang="en-US" dirty="0">
                <a:hlinkClick r:id="rId5"/>
              </a:rPr>
              <a:t>https://microservices.io/patterns/data/database-per-service.html</a:t>
            </a:r>
            <a:r>
              <a:rPr lang="en-US" dirty="0"/>
              <a:t> </a:t>
            </a:r>
          </a:p>
          <a:p>
            <a:pPr marL="285750" indent="-285750">
              <a:buFont typeface="Arial" panose="020B0604020202020204" pitchFamily="34" charset="0"/>
              <a:buChar char="•"/>
            </a:pPr>
            <a:r>
              <a:rPr lang="en-US" dirty="0">
                <a:hlinkClick r:id="rId6"/>
              </a:rPr>
              <a:t>https://www.tutorialspoint.com/microservices_design_patterns/microservices_design_patterns_database_per_service.htm</a:t>
            </a:r>
            <a:r>
              <a:rPr lang="en-US" dirty="0"/>
              <a:t> </a:t>
            </a:r>
          </a:p>
        </p:txBody>
      </p:sp>
    </p:spTree>
    <p:extLst>
      <p:ext uri="{BB962C8B-B14F-4D97-AF65-F5344CB8AC3E}">
        <p14:creationId xmlns:p14="http://schemas.microsoft.com/office/powerpoint/2010/main" val="422002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2" name="TextBox 11">
            <a:extLst>
              <a:ext uri="{FF2B5EF4-FFF2-40B4-BE49-F238E27FC236}">
                <a16:creationId xmlns:a16="http://schemas.microsoft.com/office/drawing/2014/main" id="{8F92553B-C9A5-A8F9-B0CC-5623A80616D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68867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2" name="TextBox 11">
            <a:extLst>
              <a:ext uri="{FF2B5EF4-FFF2-40B4-BE49-F238E27FC236}">
                <a16:creationId xmlns:a16="http://schemas.microsoft.com/office/drawing/2014/main" id="{713430C5-1A53-6234-243D-50AB86011E3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3128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4" name="TextBox 3">
            <a:extLst>
              <a:ext uri="{FF2B5EF4-FFF2-40B4-BE49-F238E27FC236}">
                <a16:creationId xmlns:a16="http://schemas.microsoft.com/office/drawing/2014/main" id="{9BB9492E-2B96-79F7-5A5C-19298824FF0F}"/>
              </a:ext>
            </a:extLst>
          </p:cNvPr>
          <p:cNvSpPr txBox="1"/>
          <p:nvPr/>
        </p:nvSpPr>
        <p:spPr>
          <a:xfrm>
            <a:off x="1066800" y="2420094"/>
            <a:ext cx="7337120" cy="707886"/>
          </a:xfrm>
          <a:prstGeom prst="rect">
            <a:avLst/>
          </a:prstGeom>
          <a:solidFill>
            <a:srgbClr val="FFC000"/>
          </a:solidFill>
        </p:spPr>
        <p:txBody>
          <a:bodyPr wrap="square">
            <a:spAutoFit/>
          </a:bodyPr>
          <a:lstStyle/>
          <a:p>
            <a:r>
              <a:rPr lang="en-US" sz="4000" dirty="0"/>
              <a:t>We will start in a minute or two.</a:t>
            </a:r>
          </a:p>
        </p:txBody>
      </p:sp>
      <p:sp>
        <p:nvSpPr>
          <p:cNvPr id="5" name="TextBox 9">
            <a:extLst>
              <a:ext uri="{FF2B5EF4-FFF2-40B4-BE49-F238E27FC236}">
                <a16:creationId xmlns:a16="http://schemas.microsoft.com/office/drawing/2014/main" id="{2B2BB161-F5FE-59E8-E451-C74396BC7FAB}"/>
              </a:ext>
            </a:extLst>
          </p:cNvPr>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Tree>
    <p:extLst>
      <p:ext uri="{BB962C8B-B14F-4D97-AF65-F5344CB8AC3E}">
        <p14:creationId xmlns:p14="http://schemas.microsoft.com/office/powerpoint/2010/main" val="15547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5664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80569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42917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Example</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14433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893C0-391D-C2A7-EF36-4FD8599A69AB}"/>
              </a:ext>
            </a:extLst>
          </p:cNvPr>
          <p:cNvSpPr>
            <a:spLocks noGrp="1"/>
          </p:cNvSpPr>
          <p:nvPr>
            <p:ph idx="1"/>
          </p:nvPr>
        </p:nvSpPr>
        <p:spPr/>
        <p:txBody>
          <a:bodyPr/>
          <a:lstStyle/>
          <a:p>
            <a:r>
              <a:rPr lang="en-US" dirty="0" err="1"/>
              <a:t>SwaggerHub</a:t>
            </a:r>
            <a:endParaRPr lang="en-US" dirty="0"/>
          </a:p>
          <a:p>
            <a:r>
              <a:rPr lang="en-US" dirty="0" err="1"/>
              <a:t>FastAPI</a:t>
            </a:r>
            <a:r>
              <a:rPr lang="en-US" dirty="0"/>
              <a:t> and </a:t>
            </a:r>
            <a:r>
              <a:rPr lang="en-US" dirty="0" err="1"/>
              <a:t>Pydantic</a:t>
            </a:r>
            <a:r>
              <a:rPr lang="en-US" dirty="0"/>
              <a:t> examples.</a:t>
            </a:r>
          </a:p>
          <a:p>
            <a:r>
              <a:rPr lang="en-US" dirty="0"/>
              <a:t>/Users/</a:t>
            </a:r>
            <a:r>
              <a:rPr lang="en-US" dirty="0" err="1"/>
              <a:t>donaldferguson</a:t>
            </a:r>
            <a:r>
              <a:rPr lang="en-US" dirty="0"/>
              <a:t>/Dropbox/000-NewProjects/W4111-FastAPI-IMDB-Solution</a:t>
            </a:r>
          </a:p>
        </p:txBody>
      </p:sp>
      <p:sp>
        <p:nvSpPr>
          <p:cNvPr id="3" name="Title 2">
            <a:extLst>
              <a:ext uri="{FF2B5EF4-FFF2-40B4-BE49-F238E27FC236}">
                <a16:creationId xmlns:a16="http://schemas.microsoft.com/office/drawing/2014/main" id="{243516A2-693E-9741-E87F-90E43C0CE0C2}"/>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609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D5778-0D9A-88C2-5EA9-B3D0A56A67ED}"/>
              </a:ext>
            </a:extLst>
          </p:cNvPr>
          <p:cNvSpPr>
            <a:spLocks noGrp="1"/>
          </p:cNvSpPr>
          <p:nvPr>
            <p:ph type="title"/>
          </p:nvPr>
        </p:nvSpPr>
        <p:spPr/>
        <p:txBody>
          <a:bodyPr/>
          <a:lstStyle/>
          <a:p>
            <a:r>
              <a:rPr lang="en-US" dirty="0"/>
              <a:t>Reminder and Positioning</a:t>
            </a:r>
          </a:p>
        </p:txBody>
      </p:sp>
      <p:pic>
        <p:nvPicPr>
          <p:cNvPr id="5" name="Picture 4">
            <a:extLst>
              <a:ext uri="{FF2B5EF4-FFF2-40B4-BE49-F238E27FC236}">
                <a16:creationId xmlns:a16="http://schemas.microsoft.com/office/drawing/2014/main" id="{1AB56B1F-816C-8CE9-6C2C-E9C0BFA76178}"/>
              </a:ext>
            </a:extLst>
          </p:cNvPr>
          <p:cNvPicPr>
            <a:picLocks noChangeAspect="1"/>
          </p:cNvPicPr>
          <p:nvPr/>
        </p:nvPicPr>
        <p:blipFill>
          <a:blip r:embed="rId2"/>
          <a:stretch>
            <a:fillRect/>
          </a:stretch>
        </p:blipFill>
        <p:spPr>
          <a:xfrm>
            <a:off x="304800" y="602871"/>
            <a:ext cx="7162800" cy="3937758"/>
          </a:xfrm>
          <a:prstGeom prst="rect">
            <a:avLst/>
          </a:prstGeom>
        </p:spPr>
      </p:pic>
      <p:sp>
        <p:nvSpPr>
          <p:cNvPr id="6" name="Oval 5">
            <a:extLst>
              <a:ext uri="{FF2B5EF4-FFF2-40B4-BE49-F238E27FC236}">
                <a16:creationId xmlns:a16="http://schemas.microsoft.com/office/drawing/2014/main" id="{D4E2FA19-5510-731E-2AFE-93EE17AEB5C7}"/>
              </a:ext>
            </a:extLst>
          </p:cNvPr>
          <p:cNvSpPr/>
          <p:nvPr/>
        </p:nvSpPr>
        <p:spPr>
          <a:xfrm>
            <a:off x="4876800" y="895350"/>
            <a:ext cx="914400" cy="914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2A017-EFE5-FECC-A070-0E337AA87E26}"/>
              </a:ext>
            </a:extLst>
          </p:cNvPr>
          <p:cNvSpPr/>
          <p:nvPr/>
        </p:nvSpPr>
        <p:spPr>
          <a:xfrm>
            <a:off x="2057400" y="1885950"/>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E56B90-12A6-AAF4-1AC7-D1858F326BEE}"/>
              </a:ext>
            </a:extLst>
          </p:cNvPr>
          <p:cNvSpPr txBox="1"/>
          <p:nvPr/>
        </p:nvSpPr>
        <p:spPr>
          <a:xfrm>
            <a:off x="6480668" y="602871"/>
            <a:ext cx="2358531" cy="1754326"/>
          </a:xfrm>
          <a:prstGeom prst="rect">
            <a:avLst/>
          </a:prstGeom>
          <a:noFill/>
        </p:spPr>
        <p:txBody>
          <a:bodyPr wrap="none" rtlCol="0">
            <a:spAutoFit/>
          </a:bodyPr>
          <a:lstStyle/>
          <a:p>
            <a:r>
              <a:rPr lang="en-US" dirty="0"/>
              <a:t>Explaining:</a:t>
            </a:r>
          </a:p>
          <a:p>
            <a:pPr marL="285750" indent="-285750">
              <a:buFont typeface="Arial" panose="020B0604020202020204" pitchFamily="34" charset="0"/>
              <a:buChar char="•"/>
            </a:pPr>
            <a:r>
              <a:rPr lang="en-US" dirty="0">
                <a:solidFill>
                  <a:srgbClr val="0070C0"/>
                </a:solidFill>
              </a:rPr>
              <a:t>S3 and web hosting.</a:t>
            </a:r>
          </a:p>
          <a:p>
            <a:pPr marL="285750" indent="-285750">
              <a:buFont typeface="Arial" panose="020B0604020202020204" pitchFamily="34" charset="0"/>
              <a:buChar char="•"/>
            </a:pPr>
            <a:r>
              <a:rPr lang="en-US" dirty="0">
                <a:solidFill>
                  <a:srgbClr val="FF0000"/>
                </a:solidFill>
              </a:rPr>
              <a:t>CloudFront:</a:t>
            </a:r>
          </a:p>
          <a:p>
            <a:pPr marL="742950" lvl="1" indent="-285750">
              <a:buFont typeface="Arial" panose="020B0604020202020204" pitchFamily="34" charset="0"/>
              <a:buChar char="•"/>
            </a:pPr>
            <a:r>
              <a:rPr lang="en-US" dirty="0">
                <a:solidFill>
                  <a:srgbClr val="FF0000"/>
                </a:solidFill>
              </a:rPr>
              <a:t>Domain</a:t>
            </a:r>
          </a:p>
          <a:p>
            <a:pPr marL="742950" lvl="1" indent="-285750">
              <a:buFont typeface="Arial" panose="020B0604020202020204" pitchFamily="34" charset="0"/>
              <a:buChar char="•"/>
            </a:pPr>
            <a:r>
              <a:rPr lang="en-US" dirty="0">
                <a:solidFill>
                  <a:srgbClr val="FF0000"/>
                </a:solidFill>
              </a:rPr>
              <a:t>Single site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16564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
        <p:nvSpPr>
          <p:cNvPr id="2" name="Rounded Rectangle 1">
            <a:extLst>
              <a:ext uri="{FF2B5EF4-FFF2-40B4-BE49-F238E27FC236}">
                <a16:creationId xmlns:a16="http://schemas.microsoft.com/office/drawing/2014/main" id="{8CE7A2D0-9422-E293-B291-106AC7998C29}"/>
              </a:ext>
            </a:extLst>
          </p:cNvPr>
          <p:cNvSpPr/>
          <p:nvPr/>
        </p:nvSpPr>
        <p:spPr>
          <a:xfrm>
            <a:off x="838200" y="1123950"/>
            <a:ext cx="7391400" cy="2819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Will worry about APIs to S3 later.</a:t>
            </a:r>
          </a:p>
        </p:txBody>
      </p:sp>
    </p:spTree>
    <p:extLst>
      <p:ext uri="{BB962C8B-B14F-4D97-AF65-F5344CB8AC3E}">
        <p14:creationId xmlns:p14="http://schemas.microsoft.com/office/powerpoint/2010/main" val="393199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118CBC-574E-7C7B-B0D3-0781D0DA8999}"/>
              </a:ext>
            </a:extLst>
          </p:cNvPr>
          <p:cNvSpPr>
            <a:spLocks noGrp="1"/>
          </p:cNvSpPr>
          <p:nvPr>
            <p:ph idx="1"/>
          </p:nvPr>
        </p:nvSpPr>
        <p:spPr/>
        <p:txBody>
          <a:bodyPr/>
          <a:lstStyle/>
          <a:p>
            <a:r>
              <a:rPr lang="en-US" dirty="0"/>
              <a:t>CloudFront</a:t>
            </a:r>
          </a:p>
          <a:p>
            <a:pPr lvl="1"/>
            <a:r>
              <a:rPr lang="en-US" dirty="0"/>
              <a:t>Distribution </a:t>
            </a:r>
            <a:r>
              <a:rPr lang="en-US" b="0" i="0" dirty="0">
                <a:solidFill>
                  <a:srgbClr val="16191F"/>
                </a:solidFill>
                <a:effectLst/>
                <a:latin typeface="Amazon Ember"/>
              </a:rPr>
              <a:t>d2eakloxxxvksx.cloudfront.net</a:t>
            </a:r>
          </a:p>
          <a:p>
            <a:pPr lvl="1"/>
            <a:r>
              <a:rPr lang="en-US" dirty="0">
                <a:solidFill>
                  <a:srgbClr val="16191F"/>
                </a:solidFill>
                <a:latin typeface="Amazon Ember"/>
              </a:rPr>
              <a:t>Origins</a:t>
            </a:r>
          </a:p>
          <a:p>
            <a:pPr lvl="1"/>
            <a:r>
              <a:rPr lang="en-US" dirty="0">
                <a:solidFill>
                  <a:srgbClr val="16191F"/>
                </a:solidFill>
                <a:latin typeface="Amazon Ember"/>
              </a:rPr>
              <a:t>Behaviors</a:t>
            </a:r>
          </a:p>
          <a:p>
            <a:r>
              <a:rPr lang="en-US" dirty="0">
                <a:solidFill>
                  <a:srgbClr val="16191F"/>
                </a:solidFill>
                <a:latin typeface="Amazon Ember"/>
              </a:rPr>
              <a:t>Enablement:</a:t>
            </a:r>
          </a:p>
          <a:p>
            <a:pPr lvl="1"/>
            <a:r>
              <a:rPr lang="en-US" dirty="0">
                <a:solidFill>
                  <a:srgbClr val="16191F"/>
                </a:solidFill>
                <a:latin typeface="Amazon Ember"/>
              </a:rPr>
              <a:t>Route 53 Domain and DNS</a:t>
            </a:r>
          </a:p>
          <a:p>
            <a:pPr lvl="1"/>
            <a:r>
              <a:rPr lang="en-US" dirty="0">
                <a:solidFill>
                  <a:srgbClr val="16191F"/>
                </a:solidFill>
                <a:latin typeface="Amazon Ember"/>
              </a:rPr>
              <a:t>Certificate and HTTPS</a:t>
            </a:r>
          </a:p>
          <a:p>
            <a:r>
              <a:rPr lang="en-US" dirty="0">
                <a:solidFill>
                  <a:srgbClr val="16191F"/>
                </a:solidFill>
                <a:latin typeface="Amazon Ember"/>
              </a:rPr>
              <a:t>S3:</a:t>
            </a:r>
          </a:p>
          <a:p>
            <a:pPr lvl="1"/>
            <a:r>
              <a:rPr lang="en-US" dirty="0">
                <a:solidFill>
                  <a:srgbClr val="16191F"/>
                </a:solidFill>
                <a:latin typeface="Amazon Ember"/>
                <a:hlinkClick r:id="rId2"/>
              </a:rPr>
              <a:t>https://s3.console.aws.amazon.com/s3/buckets/dff-class-dashboard?region=us-east-1&amp;tab=objects</a:t>
            </a:r>
            <a:endParaRPr lang="en-US" dirty="0">
              <a:solidFill>
                <a:srgbClr val="16191F"/>
              </a:solidFill>
              <a:latin typeface="Amazon Ember"/>
            </a:endParaRPr>
          </a:p>
          <a:p>
            <a:pPr lvl="1"/>
            <a:r>
              <a:rPr lang="en-US" dirty="0">
                <a:solidFill>
                  <a:srgbClr val="16191F"/>
                </a:solidFill>
                <a:latin typeface="Amazon Ember"/>
              </a:rPr>
              <a:t>Deployment and buckets.</a:t>
            </a:r>
          </a:p>
          <a:p>
            <a:pPr lvl="1"/>
            <a:r>
              <a:rPr lang="en-US" dirty="0">
                <a:solidFill>
                  <a:srgbClr val="16191F"/>
                </a:solidFill>
                <a:latin typeface="Amazon Ember"/>
              </a:rPr>
              <a:t>Policy</a:t>
            </a:r>
            <a:endParaRPr lang="en-US" dirty="0"/>
          </a:p>
          <a:p>
            <a:endParaRPr lang="en-US" dirty="0"/>
          </a:p>
        </p:txBody>
      </p:sp>
      <p:sp>
        <p:nvSpPr>
          <p:cNvPr id="4" name="Title 3">
            <a:extLst>
              <a:ext uri="{FF2B5EF4-FFF2-40B4-BE49-F238E27FC236}">
                <a16:creationId xmlns:a16="http://schemas.microsoft.com/office/drawing/2014/main" id="{4F3DB2BE-8CB5-16EF-F93B-754ED9747219}"/>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139529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Concepts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6BCD2A3-A8B8-6571-E1A0-AAE62636C87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5050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ED1CBF-C7D9-726D-CFA0-42E87E808112}"/>
              </a:ext>
            </a:extLst>
          </p:cNvPr>
          <p:cNvSpPr>
            <a:spLocks noGrp="1"/>
          </p:cNvSpPr>
          <p:nvPr>
            <p:ph idx="1"/>
          </p:nvPr>
        </p:nvSpPr>
        <p:spPr>
          <a:xfrm>
            <a:off x="-3050" y="2926742"/>
            <a:ext cx="9070849" cy="1702408"/>
          </a:xfrm>
        </p:spPr>
        <p:txBody>
          <a:bodyPr/>
          <a:lstStyle/>
          <a:p>
            <a:pPr>
              <a:spcBef>
                <a:spcPts val="0"/>
              </a:spcBef>
              <a:spcAft>
                <a:spcPts val="200"/>
              </a:spcAft>
            </a:pPr>
            <a:r>
              <a:rPr lang="en-US" sz="1400" dirty="0"/>
              <a:t>We are seeing a recurring pattern: develop/test, publish/share, deploy.</a:t>
            </a:r>
          </a:p>
          <a:p>
            <a:pPr>
              <a:spcBef>
                <a:spcPts val="0"/>
              </a:spcBef>
              <a:spcAft>
                <a:spcPts val="200"/>
              </a:spcAft>
            </a:pPr>
            <a:r>
              <a:rPr lang="en-US" sz="1400" dirty="0"/>
              <a:t>We have seen two examples:</a:t>
            </a:r>
          </a:p>
          <a:p>
            <a:pPr lvl="1">
              <a:spcBef>
                <a:spcPts val="0"/>
              </a:spcBef>
              <a:spcAft>
                <a:spcPts val="200"/>
              </a:spcAft>
            </a:pPr>
            <a:r>
              <a:rPr lang="en-US" sz="1200" dirty="0"/>
              <a:t>Develop </a:t>
            </a:r>
            <a:r>
              <a:rPr lang="en-US" sz="1200" dirty="0">
                <a:sym typeface="Wingdings" pitchFamily="2" charset="2"/>
              </a:rPr>
              <a:t> GitHub  Deploy</a:t>
            </a:r>
          </a:p>
          <a:p>
            <a:pPr lvl="1">
              <a:spcBef>
                <a:spcPts val="0"/>
              </a:spcBef>
              <a:spcAft>
                <a:spcPts val="200"/>
              </a:spcAft>
            </a:pPr>
            <a:r>
              <a:rPr lang="en-US" sz="1200" dirty="0">
                <a:sym typeface="Wingdings" pitchFamily="2" charset="2"/>
              </a:rPr>
              <a:t>Develop  Container Registry  Deploy</a:t>
            </a:r>
          </a:p>
          <a:p>
            <a:pPr>
              <a:spcBef>
                <a:spcPts val="0"/>
              </a:spcBef>
              <a:spcAft>
                <a:spcPts val="200"/>
              </a:spcAft>
            </a:pPr>
            <a:r>
              <a:rPr lang="en-US" sz="1400" dirty="0">
                <a:sym typeface="Wingdings" pitchFamily="2" charset="2"/>
              </a:rPr>
              <a:t>We have been doing some things manually, e.g. provision, configure, deploy.</a:t>
            </a:r>
          </a:p>
          <a:p>
            <a:pPr>
              <a:spcBef>
                <a:spcPts val="0"/>
              </a:spcBef>
              <a:spcAft>
                <a:spcPts val="200"/>
              </a:spcAft>
            </a:pPr>
            <a:r>
              <a:rPr lang="en-US" sz="1400" dirty="0">
                <a:sym typeface="Wingdings" pitchFamily="2" charset="2"/>
              </a:rPr>
              <a:t>We will see new models (e.g. - PaaS, DaaS, </a:t>
            </a:r>
            <a:r>
              <a:rPr lang="en-US" sz="1400" dirty="0" err="1">
                <a:sym typeface="Wingdings" pitchFamily="2" charset="2"/>
              </a:rPr>
              <a:t>FaaS</a:t>
            </a:r>
            <a:r>
              <a:rPr lang="en-US" sz="1400" dirty="0">
                <a:sym typeface="Wingdings" pitchFamily="2" charset="2"/>
              </a:rPr>
              <a:t>) and automation (e.g. CI/CD, infrastructure as code, </a:t>
            </a:r>
            <a:br>
              <a:rPr lang="en-US" sz="1400" dirty="0">
                <a:sym typeface="Wingdings" pitchFamily="2" charset="2"/>
              </a:rPr>
            </a:br>
            <a:r>
              <a:rPr lang="en-US" sz="1400" dirty="0">
                <a:sym typeface="Wingdings" pitchFamily="2" charset="2"/>
              </a:rPr>
              <a:t>GitHub Actions, …)</a:t>
            </a:r>
            <a:endParaRPr lang="en-US" sz="1400" dirty="0"/>
          </a:p>
        </p:txBody>
      </p:sp>
      <p:sp>
        <p:nvSpPr>
          <p:cNvPr id="3" name="Title 2">
            <a:extLst>
              <a:ext uri="{FF2B5EF4-FFF2-40B4-BE49-F238E27FC236}">
                <a16:creationId xmlns:a16="http://schemas.microsoft.com/office/drawing/2014/main" id="{1E78DDAB-4FD4-BBF0-33C3-656D605A7B2B}"/>
              </a:ext>
            </a:extLst>
          </p:cNvPr>
          <p:cNvSpPr>
            <a:spLocks noGrp="1"/>
          </p:cNvSpPr>
          <p:nvPr>
            <p:ph type="title"/>
          </p:nvPr>
        </p:nvSpPr>
        <p:spPr/>
        <p:txBody>
          <a:bodyPr/>
          <a:lstStyle/>
          <a:p>
            <a:r>
              <a:rPr lang="en-US" dirty="0"/>
              <a:t>Cloud Computing “Layers:” One Perspective</a:t>
            </a:r>
          </a:p>
        </p:txBody>
      </p:sp>
      <p:pic>
        <p:nvPicPr>
          <p:cNvPr id="4" name="Picture 3">
            <a:extLst>
              <a:ext uri="{FF2B5EF4-FFF2-40B4-BE49-F238E27FC236}">
                <a16:creationId xmlns:a16="http://schemas.microsoft.com/office/drawing/2014/main" id="{06516FAF-001A-D67D-EEDA-4E1951E01700}"/>
              </a:ext>
            </a:extLst>
          </p:cNvPr>
          <p:cNvPicPr>
            <a:picLocks noChangeAspect="1"/>
          </p:cNvPicPr>
          <p:nvPr/>
        </p:nvPicPr>
        <p:blipFill>
          <a:blip r:embed="rId2"/>
          <a:stretch>
            <a:fillRect/>
          </a:stretch>
        </p:blipFill>
        <p:spPr>
          <a:xfrm>
            <a:off x="152400" y="514350"/>
            <a:ext cx="4843800" cy="1981200"/>
          </a:xfrm>
          <a:prstGeom prst="rect">
            <a:avLst/>
          </a:prstGeom>
        </p:spPr>
      </p:pic>
      <p:sp>
        <p:nvSpPr>
          <p:cNvPr id="6" name="TextBox 5">
            <a:extLst>
              <a:ext uri="{FF2B5EF4-FFF2-40B4-BE49-F238E27FC236}">
                <a16:creationId xmlns:a16="http://schemas.microsoft.com/office/drawing/2014/main" id="{9F37FF56-8578-326C-F833-7FA95BA2DD3C}"/>
              </a:ext>
            </a:extLst>
          </p:cNvPr>
          <p:cNvSpPr txBox="1"/>
          <p:nvPr/>
        </p:nvSpPr>
        <p:spPr>
          <a:xfrm>
            <a:off x="76200" y="2506980"/>
            <a:ext cx="5105400" cy="215444"/>
          </a:xfrm>
          <a:prstGeom prst="rect">
            <a:avLst/>
          </a:prstGeom>
          <a:noFill/>
        </p:spPr>
        <p:txBody>
          <a:bodyPr wrap="square">
            <a:spAutoFit/>
          </a:bodyPr>
          <a:lstStyle/>
          <a:p>
            <a:r>
              <a:rPr lang="en-US" sz="800" dirty="0"/>
              <a:t>https://</a:t>
            </a:r>
            <a:r>
              <a:rPr lang="en-US" sz="800" dirty="0" err="1"/>
              <a:t>medium.com</a:t>
            </a:r>
            <a:r>
              <a:rPr lang="en-US" sz="800" dirty="0"/>
              <a:t>/@nnilesh7756/what-are-cloud-computing-services-iaas-caas-paas-faas-saas-ac0f6022d36e</a:t>
            </a:r>
          </a:p>
        </p:txBody>
      </p:sp>
      <p:pic>
        <p:nvPicPr>
          <p:cNvPr id="1028" name="Picture 4" descr="Web Developer&quot; Illustration - Download for free – Iconduck">
            <a:extLst>
              <a:ext uri="{FF2B5EF4-FFF2-40B4-BE49-F238E27FC236}">
                <a16:creationId xmlns:a16="http://schemas.microsoft.com/office/drawing/2014/main" id="{0EDB15C4-2D97-1372-37C5-D76988060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01" y="2024940"/>
            <a:ext cx="914400" cy="93253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a:extLst>
              <a:ext uri="{FF2B5EF4-FFF2-40B4-BE49-F238E27FC236}">
                <a16:creationId xmlns:a16="http://schemas.microsoft.com/office/drawing/2014/main" id="{8ADBAAB3-849B-45E6-2DDF-5829BA283858}"/>
              </a:ext>
            </a:extLst>
          </p:cNvPr>
          <p:cNvSpPr/>
          <p:nvPr/>
        </p:nvSpPr>
        <p:spPr>
          <a:xfrm>
            <a:off x="8229600" y="1231992"/>
            <a:ext cx="685800" cy="685800"/>
          </a:xfrm>
          <a:prstGeom prst="can">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a:t>
            </a:r>
          </a:p>
        </p:txBody>
      </p:sp>
      <p:sp>
        <p:nvSpPr>
          <p:cNvPr id="9" name="Cloud 8">
            <a:extLst>
              <a:ext uri="{FF2B5EF4-FFF2-40B4-BE49-F238E27FC236}">
                <a16:creationId xmlns:a16="http://schemas.microsoft.com/office/drawing/2014/main" id="{C5D977AC-096C-9CFD-2EC0-A501DBC66B24}"/>
              </a:ext>
            </a:extLst>
          </p:cNvPr>
          <p:cNvSpPr/>
          <p:nvPr/>
        </p:nvSpPr>
        <p:spPr>
          <a:xfrm>
            <a:off x="6553200" y="1079592"/>
            <a:ext cx="1371600" cy="117539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935230-131C-C861-7078-9E7BFF1F9258}"/>
              </a:ext>
            </a:extLst>
          </p:cNvPr>
          <p:cNvSpPr txBox="1"/>
          <p:nvPr/>
        </p:nvSpPr>
        <p:spPr>
          <a:xfrm>
            <a:off x="6276126" y="2513387"/>
            <a:ext cx="955518" cy="369332"/>
          </a:xfrm>
          <a:prstGeom prst="rect">
            <a:avLst/>
          </a:prstGeom>
          <a:noFill/>
        </p:spPr>
        <p:txBody>
          <a:bodyPr wrap="none" rtlCol="0">
            <a:spAutoFit/>
          </a:bodyPr>
          <a:lstStyle/>
          <a:p>
            <a:r>
              <a:rPr lang="en-US" dirty="0"/>
              <a:t>Develop</a:t>
            </a:r>
          </a:p>
        </p:txBody>
      </p:sp>
      <p:cxnSp>
        <p:nvCxnSpPr>
          <p:cNvPr id="12" name="Curved Connector 11">
            <a:extLst>
              <a:ext uri="{FF2B5EF4-FFF2-40B4-BE49-F238E27FC236}">
                <a16:creationId xmlns:a16="http://schemas.microsoft.com/office/drawing/2014/main" id="{4A57FFF4-A804-1836-2987-92325F81E2BA}"/>
              </a:ext>
            </a:extLst>
          </p:cNvPr>
          <p:cNvCxnSpPr>
            <a:endCxn id="8" idx="2"/>
          </p:cNvCxnSpPr>
          <p:nvPr/>
        </p:nvCxnSpPr>
        <p:spPr>
          <a:xfrm flipV="1">
            <a:off x="6324600" y="1574892"/>
            <a:ext cx="1905000" cy="768258"/>
          </a:xfrm>
          <a:prstGeom prst="curvedConnector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28968BBE-A1B2-03B0-1906-12896231FDF5}"/>
              </a:ext>
            </a:extLst>
          </p:cNvPr>
          <p:cNvCxnSpPr/>
          <p:nvPr/>
        </p:nvCxnSpPr>
        <p:spPr>
          <a:xfrm rot="10800000">
            <a:off x="4996200" y="1079592"/>
            <a:ext cx="3233400" cy="349158"/>
          </a:xfrm>
          <a:prstGeom prst="curvedConnector3">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1C518C-0892-D699-7393-C7E076BC3D21}"/>
              </a:ext>
            </a:extLst>
          </p:cNvPr>
          <p:cNvSpPr txBox="1"/>
          <p:nvPr/>
        </p:nvSpPr>
        <p:spPr>
          <a:xfrm>
            <a:off x="7362150" y="2158484"/>
            <a:ext cx="1056700" cy="646331"/>
          </a:xfrm>
          <a:prstGeom prst="rect">
            <a:avLst/>
          </a:prstGeom>
          <a:noFill/>
        </p:spPr>
        <p:txBody>
          <a:bodyPr wrap="none" rtlCol="0">
            <a:spAutoFit/>
          </a:bodyPr>
          <a:lstStyle/>
          <a:p>
            <a:r>
              <a:rPr lang="en-US" dirty="0">
                <a:solidFill>
                  <a:srgbClr val="FF0000"/>
                </a:solidFill>
              </a:rPr>
              <a:t>”Publish”</a:t>
            </a:r>
            <a:br>
              <a:rPr lang="en-US" dirty="0">
                <a:solidFill>
                  <a:srgbClr val="FF0000"/>
                </a:solidFill>
              </a:rPr>
            </a:br>
            <a:r>
              <a:rPr lang="en-US" dirty="0">
                <a:solidFill>
                  <a:srgbClr val="FF0000"/>
                </a:solidFill>
              </a:rPr>
              <a:t>“Share”</a:t>
            </a:r>
          </a:p>
        </p:txBody>
      </p:sp>
      <p:sp>
        <p:nvSpPr>
          <p:cNvPr id="16" name="TextBox 15">
            <a:extLst>
              <a:ext uri="{FF2B5EF4-FFF2-40B4-BE49-F238E27FC236}">
                <a16:creationId xmlns:a16="http://schemas.microsoft.com/office/drawing/2014/main" id="{57A181AA-3095-91BD-3E6D-4637A6D4FB3C}"/>
              </a:ext>
            </a:extLst>
          </p:cNvPr>
          <p:cNvSpPr txBox="1"/>
          <p:nvPr/>
        </p:nvSpPr>
        <p:spPr>
          <a:xfrm>
            <a:off x="5854299" y="488205"/>
            <a:ext cx="1227067" cy="646331"/>
          </a:xfrm>
          <a:prstGeom prst="rect">
            <a:avLst/>
          </a:prstGeom>
          <a:noFill/>
        </p:spPr>
        <p:txBody>
          <a:bodyPr wrap="none" rtlCol="0">
            <a:spAutoFit/>
          </a:bodyPr>
          <a:lstStyle/>
          <a:p>
            <a:r>
              <a:rPr lang="en-US" dirty="0">
                <a:solidFill>
                  <a:srgbClr val="00B050"/>
                </a:solidFill>
              </a:rPr>
              <a:t>”Integrate”</a:t>
            </a:r>
            <a:br>
              <a:rPr lang="en-US" dirty="0">
                <a:solidFill>
                  <a:srgbClr val="00B050"/>
                </a:solidFill>
              </a:rPr>
            </a:br>
            <a:r>
              <a:rPr lang="en-US" dirty="0">
                <a:solidFill>
                  <a:srgbClr val="00B050"/>
                </a:solidFill>
              </a:rPr>
              <a:t>“Deploy”</a:t>
            </a:r>
          </a:p>
        </p:txBody>
      </p:sp>
    </p:spTree>
    <p:extLst>
      <p:ext uri="{BB962C8B-B14F-4D97-AF65-F5344CB8AC3E}">
        <p14:creationId xmlns:p14="http://schemas.microsoft.com/office/powerpoint/2010/main" val="270353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D2545-0E62-D354-6A1D-0F5469C887C8}"/>
              </a:ext>
            </a:extLst>
          </p:cNvPr>
          <p:cNvSpPr>
            <a:spLocks noGrp="1"/>
          </p:cNvSpPr>
          <p:nvPr>
            <p:ph type="title"/>
          </p:nvPr>
        </p:nvSpPr>
        <p:spPr/>
        <p:txBody>
          <a:bodyPr/>
          <a:lstStyle/>
          <a:p>
            <a:r>
              <a:rPr lang="en-US" dirty="0"/>
              <a:t>Next Sprint for Professor – You Will Mirror</a:t>
            </a:r>
          </a:p>
        </p:txBody>
      </p:sp>
      <p:pic>
        <p:nvPicPr>
          <p:cNvPr id="5" name="Picture 4">
            <a:extLst>
              <a:ext uri="{FF2B5EF4-FFF2-40B4-BE49-F238E27FC236}">
                <a16:creationId xmlns:a16="http://schemas.microsoft.com/office/drawing/2014/main" id="{5FB0353B-509F-C0D2-EE0B-AA7AB8874331}"/>
              </a:ext>
            </a:extLst>
          </p:cNvPr>
          <p:cNvPicPr>
            <a:picLocks noChangeAspect="1"/>
          </p:cNvPicPr>
          <p:nvPr/>
        </p:nvPicPr>
        <p:blipFill>
          <a:blip r:embed="rId2"/>
          <a:stretch>
            <a:fillRect/>
          </a:stretch>
        </p:blipFill>
        <p:spPr>
          <a:xfrm>
            <a:off x="4428563" y="515178"/>
            <a:ext cx="4410636" cy="2743200"/>
          </a:xfrm>
          <a:prstGeom prst="rect">
            <a:avLst/>
          </a:prstGeom>
        </p:spPr>
      </p:pic>
      <p:sp>
        <p:nvSpPr>
          <p:cNvPr id="2" name="Content Placeholder 1">
            <a:extLst>
              <a:ext uri="{FF2B5EF4-FFF2-40B4-BE49-F238E27FC236}">
                <a16:creationId xmlns:a16="http://schemas.microsoft.com/office/drawing/2014/main" id="{E8FA05FD-3617-08B9-C07C-8C81CA83A45E}"/>
              </a:ext>
            </a:extLst>
          </p:cNvPr>
          <p:cNvSpPr>
            <a:spLocks noGrp="1"/>
          </p:cNvSpPr>
          <p:nvPr>
            <p:ph idx="1"/>
          </p:nvPr>
        </p:nvSpPr>
        <p:spPr>
          <a:xfrm>
            <a:off x="152400" y="514350"/>
            <a:ext cx="8839200" cy="4114800"/>
          </a:xfrm>
        </p:spPr>
        <p:txBody>
          <a:bodyPr/>
          <a:lstStyle/>
          <a:p>
            <a:pPr>
              <a:spcBef>
                <a:spcPts val="0"/>
              </a:spcBef>
              <a:spcAft>
                <a:spcPts val="200"/>
              </a:spcAft>
            </a:pPr>
            <a:r>
              <a:rPr lang="en-US" sz="1400" dirty="0"/>
              <a:t>Sprint 1:</a:t>
            </a:r>
          </a:p>
          <a:p>
            <a:pPr lvl="1">
              <a:spcBef>
                <a:spcPts val="0"/>
              </a:spcBef>
              <a:spcAft>
                <a:spcPts val="200"/>
              </a:spcAft>
            </a:pPr>
            <a:r>
              <a:rPr lang="en-US" sz="1200" dirty="0"/>
              <a:t>Set up master project and sprint board.</a:t>
            </a:r>
          </a:p>
          <a:p>
            <a:pPr lvl="1">
              <a:spcBef>
                <a:spcPts val="0"/>
              </a:spcBef>
              <a:spcAft>
                <a:spcPts val="200"/>
              </a:spcAft>
            </a:pPr>
            <a:r>
              <a:rPr lang="en-US" sz="1200" dirty="0"/>
              <a:t>Basic structure and process for 4 sub-projects.</a:t>
            </a:r>
          </a:p>
          <a:p>
            <a:pPr lvl="2">
              <a:spcBef>
                <a:spcPts val="0"/>
              </a:spcBef>
              <a:spcAft>
                <a:spcPts val="200"/>
              </a:spcAft>
            </a:pPr>
            <a:r>
              <a:rPr lang="en-US" sz="1100" dirty="0"/>
              <a:t>Web UI Portal.</a:t>
            </a:r>
          </a:p>
          <a:p>
            <a:pPr lvl="2">
              <a:spcBef>
                <a:spcPts val="0"/>
              </a:spcBef>
              <a:spcAft>
                <a:spcPts val="200"/>
              </a:spcAft>
            </a:pPr>
            <a:r>
              <a:rPr lang="en-US" sz="1100" dirty="0"/>
              <a:t>Student profile and information.</a:t>
            </a:r>
          </a:p>
          <a:p>
            <a:pPr lvl="2">
              <a:spcBef>
                <a:spcPts val="0"/>
              </a:spcBef>
              <a:spcAft>
                <a:spcPts val="200"/>
              </a:spcAft>
            </a:pPr>
            <a:r>
              <a:rPr lang="en-US" sz="1100" dirty="0"/>
              <a:t>Student team, project information.</a:t>
            </a:r>
          </a:p>
          <a:p>
            <a:pPr lvl="2">
              <a:spcBef>
                <a:spcPts val="0"/>
              </a:spcBef>
              <a:spcAft>
                <a:spcPts val="200"/>
              </a:spcAft>
            </a:pPr>
            <a:r>
              <a:rPr lang="en-US" sz="1100" dirty="0"/>
              <a:t>Cloud coupon, accounts, etc. info.</a:t>
            </a:r>
          </a:p>
          <a:p>
            <a:pPr lvl="1">
              <a:spcBef>
                <a:spcPts val="0"/>
              </a:spcBef>
              <a:spcAft>
                <a:spcPts val="200"/>
              </a:spcAft>
            </a:pPr>
            <a:r>
              <a:rPr lang="en-US" sz="1200" dirty="0"/>
              <a:t>End-to-end flow for “Hello world” in each element.</a:t>
            </a:r>
          </a:p>
          <a:p>
            <a:pPr lvl="1">
              <a:spcBef>
                <a:spcPts val="0"/>
              </a:spcBef>
              <a:spcAft>
                <a:spcPts val="200"/>
              </a:spcAft>
            </a:pPr>
            <a:r>
              <a:rPr lang="en-US" sz="1200" dirty="0"/>
              <a:t>4 deployment models:</a:t>
            </a:r>
          </a:p>
          <a:p>
            <a:pPr lvl="2">
              <a:spcBef>
                <a:spcPts val="0"/>
              </a:spcBef>
              <a:spcAft>
                <a:spcPts val="200"/>
              </a:spcAft>
            </a:pPr>
            <a:r>
              <a:rPr lang="en-US" sz="1100" dirty="0"/>
              <a:t>S3 for web UI portal.</a:t>
            </a:r>
          </a:p>
          <a:p>
            <a:pPr lvl="2">
              <a:spcBef>
                <a:spcPts val="0"/>
              </a:spcBef>
              <a:spcAft>
                <a:spcPts val="200"/>
              </a:spcAft>
            </a:pPr>
            <a:r>
              <a:rPr lang="en-US" sz="1100" strike="sngStrike" dirty="0"/>
              <a:t>PaaS (Elastic Beanstalk) for student.</a:t>
            </a:r>
          </a:p>
          <a:p>
            <a:pPr lvl="2">
              <a:spcBef>
                <a:spcPts val="0"/>
              </a:spcBef>
              <a:spcAft>
                <a:spcPts val="200"/>
              </a:spcAft>
            </a:pPr>
            <a:r>
              <a:rPr lang="en-US" sz="1100" dirty="0"/>
              <a:t>Container for cloud coupons.</a:t>
            </a:r>
          </a:p>
          <a:p>
            <a:pPr lvl="2">
              <a:spcBef>
                <a:spcPts val="0"/>
              </a:spcBef>
              <a:spcAft>
                <a:spcPts val="200"/>
              </a:spcAft>
            </a:pPr>
            <a:r>
              <a:rPr lang="en-US" sz="1100" dirty="0"/>
              <a:t>IaaS for student info. </a:t>
            </a:r>
          </a:p>
          <a:p>
            <a:pPr>
              <a:spcBef>
                <a:spcPts val="0"/>
              </a:spcBef>
              <a:spcAft>
                <a:spcPts val="200"/>
              </a:spcAft>
            </a:pPr>
            <a:r>
              <a:rPr lang="en-US" sz="1500" dirty="0"/>
              <a:t>Sprint 2:</a:t>
            </a:r>
          </a:p>
          <a:p>
            <a:pPr lvl="1">
              <a:spcBef>
                <a:spcPts val="0"/>
              </a:spcBef>
              <a:spcAft>
                <a:spcPts val="200"/>
              </a:spcAft>
            </a:pPr>
            <a:r>
              <a:rPr lang="en-US" sz="1300" dirty="0"/>
              <a:t>Add single sign on via OAuth2.</a:t>
            </a:r>
          </a:p>
          <a:p>
            <a:pPr lvl="1">
              <a:spcBef>
                <a:spcPts val="0"/>
              </a:spcBef>
              <a:spcAft>
                <a:spcPts val="200"/>
              </a:spcAft>
            </a:pPr>
            <a:r>
              <a:rPr lang="en-US" sz="1300" dirty="0"/>
              <a:t>Add data and databases.</a:t>
            </a:r>
          </a:p>
          <a:p>
            <a:pPr lvl="1">
              <a:spcBef>
                <a:spcPts val="0"/>
              </a:spcBef>
              <a:spcAft>
                <a:spcPts val="200"/>
              </a:spcAft>
            </a:pPr>
            <a:r>
              <a:rPr lang="en-US" sz="1300" dirty="0"/>
              <a:t>Single, consolidate API and API gateway.</a:t>
            </a:r>
          </a:p>
          <a:p>
            <a:pPr lvl="1">
              <a:spcBef>
                <a:spcPts val="0"/>
              </a:spcBef>
              <a:spcAft>
                <a:spcPts val="200"/>
              </a:spcAft>
            </a:pPr>
            <a:r>
              <a:rPr lang="en-US" sz="1300" dirty="0"/>
              <a:t>First deployment automation.</a:t>
            </a:r>
          </a:p>
        </p:txBody>
      </p:sp>
      <p:sp>
        <p:nvSpPr>
          <p:cNvPr id="4" name="TextBox 3">
            <a:extLst>
              <a:ext uri="{FF2B5EF4-FFF2-40B4-BE49-F238E27FC236}">
                <a16:creationId xmlns:a16="http://schemas.microsoft.com/office/drawing/2014/main" id="{E0D5D61B-8D7F-D9C8-0CC9-1E1EC1D9E9C8}"/>
              </a:ext>
            </a:extLst>
          </p:cNvPr>
          <p:cNvSpPr txBox="1"/>
          <p:nvPr/>
        </p:nvSpPr>
        <p:spPr>
          <a:xfrm>
            <a:off x="3810000" y="2989093"/>
            <a:ext cx="2415469" cy="338554"/>
          </a:xfrm>
          <a:prstGeom prst="rect">
            <a:avLst/>
          </a:prstGeom>
          <a:noFill/>
        </p:spPr>
        <p:txBody>
          <a:bodyPr wrap="none" rtlCol="0">
            <a:spAutoFit/>
          </a:bodyPr>
          <a:lstStyle/>
          <a:p>
            <a:r>
              <a:rPr lang="en-US" sz="1600" dirty="0"/>
              <a:t>Will try Google App Engine</a:t>
            </a:r>
          </a:p>
        </p:txBody>
      </p:sp>
      <p:cxnSp>
        <p:nvCxnSpPr>
          <p:cNvPr id="7" name="Straight Arrow Connector 6">
            <a:extLst>
              <a:ext uri="{FF2B5EF4-FFF2-40B4-BE49-F238E27FC236}">
                <a16:creationId xmlns:a16="http://schemas.microsoft.com/office/drawing/2014/main" id="{313F7382-058F-650C-2DF3-75AF50FE4172}"/>
              </a:ext>
            </a:extLst>
          </p:cNvPr>
          <p:cNvCxnSpPr>
            <a:cxnSpLocks/>
          </p:cNvCxnSpPr>
          <p:nvPr/>
        </p:nvCxnSpPr>
        <p:spPr>
          <a:xfrm flipH="1" flipV="1">
            <a:off x="3352800" y="2800350"/>
            <a:ext cx="537882"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2079495-930D-3A32-5C8F-A44275E08CD8}"/>
              </a:ext>
            </a:extLst>
          </p:cNvPr>
          <p:cNvSpPr txBox="1"/>
          <p:nvPr/>
        </p:nvSpPr>
        <p:spPr>
          <a:xfrm>
            <a:off x="3782568" y="3339399"/>
            <a:ext cx="4614672" cy="215444"/>
          </a:xfrm>
          <a:prstGeom prst="rect">
            <a:avLst/>
          </a:prstGeom>
          <a:noFill/>
        </p:spPr>
        <p:txBody>
          <a:bodyPr wrap="square">
            <a:spAutoFit/>
          </a:bodyPr>
          <a:lstStyle/>
          <a:p>
            <a:r>
              <a:rPr lang="en-US" sz="800" dirty="0"/>
              <a:t>https://</a:t>
            </a:r>
            <a:r>
              <a:rPr lang="en-US" sz="800" dirty="0" err="1"/>
              <a:t>cloud.google.com</a:t>
            </a:r>
            <a:r>
              <a:rPr lang="en-US" sz="800" dirty="0"/>
              <a:t>/</a:t>
            </a:r>
            <a:r>
              <a:rPr lang="en-US" sz="800" dirty="0" err="1"/>
              <a:t>appengine</a:t>
            </a:r>
            <a:r>
              <a:rPr lang="en-US" sz="800" dirty="0"/>
              <a:t>/docs/standard/python3/building-app/deploying-web-service</a:t>
            </a:r>
          </a:p>
        </p:txBody>
      </p:sp>
    </p:spTree>
    <p:extLst>
      <p:ext uri="{BB962C8B-B14F-4D97-AF65-F5344CB8AC3E}">
        <p14:creationId xmlns:p14="http://schemas.microsoft.com/office/powerpoint/2010/main" val="4212981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EB072-DE9A-F692-BA44-E238285C6689}"/>
              </a:ext>
            </a:extLst>
          </p:cNvPr>
          <p:cNvSpPr>
            <a:spLocks noGrp="1"/>
          </p:cNvSpPr>
          <p:nvPr>
            <p:ph type="title"/>
          </p:nvPr>
        </p:nvSpPr>
        <p:spPr/>
        <p:txBody>
          <a:bodyPr/>
          <a:lstStyle/>
          <a:p>
            <a:r>
              <a:rPr lang="en-US" dirty="0"/>
              <a:t>Web UI</a:t>
            </a:r>
          </a:p>
        </p:txBody>
      </p:sp>
      <p:pic>
        <p:nvPicPr>
          <p:cNvPr id="4" name="Picture 3">
            <a:extLst>
              <a:ext uri="{FF2B5EF4-FFF2-40B4-BE49-F238E27FC236}">
                <a16:creationId xmlns:a16="http://schemas.microsoft.com/office/drawing/2014/main" id="{9095921F-5B69-3F44-8090-3D029DFFF240}"/>
              </a:ext>
            </a:extLst>
          </p:cNvPr>
          <p:cNvPicPr>
            <a:picLocks noChangeAspect="1"/>
          </p:cNvPicPr>
          <p:nvPr/>
        </p:nvPicPr>
        <p:blipFill>
          <a:blip r:embed="rId2"/>
          <a:stretch>
            <a:fillRect/>
          </a:stretch>
        </p:blipFill>
        <p:spPr>
          <a:xfrm>
            <a:off x="152400" y="554935"/>
            <a:ext cx="5494766" cy="4021886"/>
          </a:xfrm>
          <a:prstGeom prst="rect">
            <a:avLst/>
          </a:prstGeom>
        </p:spPr>
      </p:pic>
      <p:sp>
        <p:nvSpPr>
          <p:cNvPr id="2" name="Content Placeholder 1">
            <a:extLst>
              <a:ext uri="{FF2B5EF4-FFF2-40B4-BE49-F238E27FC236}">
                <a16:creationId xmlns:a16="http://schemas.microsoft.com/office/drawing/2014/main" id="{331A6330-3708-A5AC-97B8-29BB7FB76E1F}"/>
              </a:ext>
            </a:extLst>
          </p:cNvPr>
          <p:cNvSpPr>
            <a:spLocks noGrp="1"/>
          </p:cNvSpPr>
          <p:nvPr>
            <p:ph idx="1"/>
          </p:nvPr>
        </p:nvSpPr>
        <p:spPr>
          <a:xfrm>
            <a:off x="3657600" y="1504950"/>
            <a:ext cx="5334000" cy="3124200"/>
          </a:xfrm>
          <a:noFill/>
        </p:spPr>
        <p:txBody>
          <a:bodyPr/>
          <a:lstStyle/>
          <a:p>
            <a:r>
              <a:rPr lang="en-US" sz="1600" dirty="0"/>
              <a:t>There are several models and frameworks</a:t>
            </a:r>
            <a:br>
              <a:rPr lang="en-US" sz="1600" dirty="0"/>
            </a:br>
            <a:r>
              <a:rPr lang="en-US" sz="1600" dirty="0"/>
              <a:t>for UI</a:t>
            </a:r>
          </a:p>
          <a:p>
            <a:pPr lvl="1"/>
            <a:r>
              <a:rPr lang="en-US" sz="1400" dirty="0"/>
              <a:t>Model-View-Controller</a:t>
            </a:r>
          </a:p>
          <a:p>
            <a:pPr lvl="1"/>
            <a:r>
              <a:rPr lang="en-US" sz="1400" dirty="0"/>
              <a:t>View-Model-View Model</a:t>
            </a:r>
          </a:p>
          <a:p>
            <a:pPr lvl="1"/>
            <a:r>
              <a:rPr lang="en-US" sz="1400" dirty="0"/>
              <a:t>Angular</a:t>
            </a:r>
          </a:p>
          <a:p>
            <a:pPr lvl="1"/>
            <a:r>
              <a:rPr lang="en-US" sz="1400" dirty="0"/>
              <a:t>React</a:t>
            </a:r>
          </a:p>
          <a:p>
            <a:pPr lvl="1"/>
            <a:r>
              <a:rPr lang="en-US" sz="1400" dirty="0"/>
              <a:t>… …</a:t>
            </a:r>
          </a:p>
          <a:p>
            <a:r>
              <a:rPr lang="en-US" sz="1600" dirty="0"/>
              <a:t>Not a focus of this course but will show simple examples</a:t>
            </a:r>
            <a:br>
              <a:rPr lang="en-US" sz="1600" dirty="0"/>
            </a:br>
            <a:r>
              <a:rPr lang="en-US" sz="1600" dirty="0"/>
              <a:t>so you understand this aspect of “full stack” and</a:t>
            </a:r>
            <a:br>
              <a:rPr lang="en-US" sz="1600" dirty="0"/>
            </a:br>
            <a:r>
              <a:rPr lang="en-US" sz="1600" dirty="0"/>
              <a:t>end-to-end applications.</a:t>
            </a:r>
          </a:p>
        </p:txBody>
      </p:sp>
    </p:spTree>
    <p:extLst>
      <p:ext uri="{BB962C8B-B14F-4D97-AF65-F5344CB8AC3E}">
        <p14:creationId xmlns:p14="http://schemas.microsoft.com/office/powerpoint/2010/main" val="349921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2230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71743</TotalTime>
  <Words>3230</Words>
  <Application>Microsoft Macintosh PowerPoint</Application>
  <PresentationFormat>On-screen Show (16:9)</PresentationFormat>
  <Paragraphs>283</Paragraphs>
  <Slides>39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Amazon Ember</vt:lpstr>
      <vt:lpstr>Arial</vt:lpstr>
      <vt:lpstr>Calibri</vt:lpstr>
      <vt:lpstr>charter</vt:lpstr>
      <vt:lpstr>Museo For Dell</vt:lpstr>
      <vt:lpstr>Roboto</vt:lpstr>
      <vt:lpstr>Office Theme</vt:lpstr>
      <vt:lpstr>PowerPoint Presentation</vt:lpstr>
      <vt:lpstr>PowerPoint Presentation</vt:lpstr>
      <vt:lpstr>PowerPoint Presentation</vt:lpstr>
      <vt:lpstr>PowerPoint Presentation</vt:lpstr>
      <vt:lpstr>Cloud Computing “Layers:” One Perspective</vt:lpstr>
      <vt:lpstr>Next Sprint for Professor – You Will Mirror</vt:lpstr>
      <vt:lpstr>Web UI</vt:lpstr>
      <vt:lpstr>PowerPoint Presentation</vt:lpstr>
      <vt:lpstr>Microservices</vt:lpstr>
      <vt:lpstr>Microservices</vt:lpstr>
      <vt:lpstr>SOLID Principles</vt:lpstr>
      <vt:lpstr>12 Factor Applications</vt:lpstr>
      <vt:lpstr>Microservices Scalability Cube</vt:lpstr>
      <vt:lpstr>XYZ – Scaling</vt:lpstr>
      <vt:lpstr>How Will We Apply Scaling Patterns</vt:lpstr>
      <vt:lpstr>Patterns and Anti-patterns</vt:lpstr>
      <vt:lpstr>Patterns and Anti-patterns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Examples</vt:lpstr>
      <vt:lpstr>PowerPoint Presentation</vt:lpstr>
      <vt:lpstr>Full Stack Web Application – Reminder</vt:lpstr>
      <vt:lpstr>Reminder and Positioning</vt:lpstr>
      <vt:lpstr>BLOB: Binary Large Object</vt:lpstr>
      <vt:lpstr>Simple Example</vt:lpstr>
      <vt:lpstr>Amazon S3</vt:lpstr>
      <vt:lpstr>AWS S3</vt:lpstr>
      <vt:lpstr>Simple S3 Example</vt:lpstr>
      <vt:lpstr>Simple S3 Example</vt:lpstr>
      <vt:lpstr>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592</cp:revision>
  <cp:lastPrinted>2022-09-14T18:24:03Z</cp:lastPrinted>
  <dcterms:created xsi:type="dcterms:W3CDTF">2010-04-12T23:12:02Z</dcterms:created>
  <dcterms:modified xsi:type="dcterms:W3CDTF">2023-09-21T21:52:38Z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